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68" r:id="rId4"/>
    <p:sldId id="258" r:id="rId5"/>
    <p:sldId id="259" r:id="rId6"/>
    <p:sldId id="260" r:id="rId7"/>
    <p:sldId id="261" r:id="rId8"/>
    <p:sldId id="262" r:id="rId9"/>
    <p:sldId id="263" r:id="rId10"/>
    <p:sldId id="269" r:id="rId11"/>
    <p:sldId id="264" r:id="rId12"/>
    <p:sldId id="265" r:id="rId13"/>
    <p:sldId id="270" r:id="rId14"/>
    <p:sldId id="266" r:id="rId15"/>
    <p:sldId id="267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77" autoAdjust="0"/>
    <p:restoredTop sz="97686" autoAdjust="0"/>
  </p:normalViewPr>
  <p:slideViewPr>
    <p:cSldViewPr>
      <p:cViewPr varScale="1">
        <p:scale>
          <a:sx n="67" d="100"/>
          <a:sy n="67" d="100"/>
        </p:scale>
        <p:origin x="-1524" y="-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BAE1B8-070C-4EFA-A919-8CFBC9A62BF2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264312-1D0A-40CF-B854-ED61C1F7A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594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264312-1D0A-40CF-B854-ED61C1F7A2C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255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AFD92E1-A0FA-449C-9BAC-809C1B87FBD4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027F9D0D-9000-43F7-BAAF-751F0F9C82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D92E1-A0FA-449C-9BAC-809C1B87FBD4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F9D0D-9000-43F7-BAAF-751F0F9C82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D92E1-A0FA-449C-9BAC-809C1B87FBD4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F9D0D-9000-43F7-BAAF-751F0F9C82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D92E1-A0FA-449C-9BAC-809C1B87FBD4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F9D0D-9000-43F7-BAAF-751F0F9C82F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D92E1-A0FA-449C-9BAC-809C1B87FBD4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F9D0D-9000-43F7-BAAF-751F0F9C82F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D92E1-A0FA-449C-9BAC-809C1B87FBD4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F9D0D-9000-43F7-BAAF-751F0F9C82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D92E1-A0FA-449C-9BAC-809C1B87FBD4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F9D0D-9000-43F7-BAAF-751F0F9C82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AFD92E1-A0FA-449C-9BAC-809C1B87FBD4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027F9D0D-9000-43F7-BAAF-751F0F9C82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AFD92E1-A0FA-449C-9BAC-809C1B87FBD4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027F9D0D-9000-43F7-BAAF-751F0F9C82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D92E1-A0FA-449C-9BAC-809C1B87FBD4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F9D0D-9000-43F7-BAAF-751F0F9C82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D92E1-A0FA-449C-9BAC-809C1B87FBD4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F9D0D-9000-43F7-BAAF-751F0F9C82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AFD92E1-A0FA-449C-9BAC-809C1B87FBD4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027F9D0D-9000-43F7-BAAF-751F0F9C82F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textbc.ca/principlesofmanagementopenstax/chapter/challenges-of-diversity/" TargetMode="External"/><Relationship Id="rId2" Type="http://schemas.openxmlformats.org/officeDocument/2006/relationships/hyperlink" Target="https://bizfluent.com/about-5463620-history-diversity-workplace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1794935"/>
            <a:ext cx="6400800" cy="1828090"/>
          </a:xfrm>
        </p:spPr>
        <p:txBody>
          <a:bodyPr/>
          <a:lstStyle/>
          <a:p>
            <a:r>
              <a:rPr lang="en-US" dirty="0" smtClean="0"/>
              <a:t>History Of Diversity-based Legislation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825978"/>
          </a:xfrm>
        </p:spPr>
        <p:txBody>
          <a:bodyPr>
            <a:normAutofit/>
          </a:bodyPr>
          <a:lstStyle/>
          <a:p>
            <a:r>
              <a:rPr lang="en-US" dirty="0" smtClean="0"/>
              <a:t>Name</a:t>
            </a:r>
          </a:p>
          <a:p>
            <a:r>
              <a:rPr lang="en-US" dirty="0" smtClean="0"/>
              <a:t>Institution of Affiliation</a:t>
            </a:r>
          </a:p>
          <a:p>
            <a:r>
              <a:rPr lang="en-US" dirty="0" smtClean="0"/>
              <a:t>Professor</a:t>
            </a:r>
          </a:p>
          <a:p>
            <a:r>
              <a:rPr lang="en-US" dirty="0" smtClean="0"/>
              <a:t>Date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860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828800"/>
            <a:ext cx="7162800" cy="4267200"/>
          </a:xfrm>
        </p:spPr>
        <p:txBody>
          <a:bodyPr>
            <a:normAutofit/>
          </a:bodyPr>
          <a:lstStyle/>
          <a:p>
            <a:r>
              <a:rPr lang="en-US" dirty="0" smtClean="0"/>
              <a:t>Diversity based legislation has been improving with time in the United States</a:t>
            </a:r>
          </a:p>
          <a:p>
            <a:r>
              <a:rPr lang="en-US" dirty="0" smtClean="0"/>
              <a:t>A lot has been done to try and achieve legislation diversity in all the states making up the united states.</a:t>
            </a:r>
          </a:p>
          <a:p>
            <a:r>
              <a:rPr lang="en-US" dirty="0" smtClean="0"/>
              <a:t>The legislation involves both citizens and the non-citizens working and residing in the US. </a:t>
            </a:r>
          </a:p>
          <a:p>
            <a:r>
              <a:rPr lang="en-US" dirty="0" smtClean="0"/>
              <a:t>In the past, laws and legislations were made mainly in favor of the whites and this promoted discrimination and racism.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25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amande\Downloads\image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609600"/>
            <a:ext cx="5867400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020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History of Diversity-based Legislation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started after the first world war, where the minority groups started agitating for equality especially among the workers.</a:t>
            </a:r>
          </a:p>
          <a:p>
            <a:r>
              <a:rPr lang="en-US" dirty="0" smtClean="0"/>
              <a:t>A diverse group of employees include a proportionate number of male and female and also balanced races and religions making that particular community.</a:t>
            </a:r>
          </a:p>
          <a:p>
            <a:r>
              <a:rPr lang="en-US" dirty="0" smtClean="0"/>
              <a:t>This makes all the people feel part of the organization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0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295400"/>
            <a:ext cx="6934200" cy="4800599"/>
          </a:xfrm>
        </p:spPr>
        <p:txBody>
          <a:bodyPr/>
          <a:lstStyle/>
          <a:p>
            <a:r>
              <a:rPr lang="en-US" dirty="0" smtClean="0"/>
              <a:t>In 18</a:t>
            </a:r>
            <a:r>
              <a:rPr lang="en-US" baseline="30000" dirty="0" smtClean="0"/>
              <a:t>th</a:t>
            </a:r>
            <a:r>
              <a:rPr lang="en-US" dirty="0" smtClean="0"/>
              <a:t> century to around 1930s, workplace was basically dominated by men</a:t>
            </a:r>
          </a:p>
          <a:p>
            <a:r>
              <a:rPr lang="en-US" dirty="0" smtClean="0"/>
              <a:t>In 1870, women made up 2.5% of the clerks in companies in the USA.</a:t>
            </a:r>
          </a:p>
          <a:p>
            <a:r>
              <a:rPr lang="en-US" dirty="0" smtClean="0"/>
              <a:t>This number however rose to more than 50% by 1930.</a:t>
            </a:r>
          </a:p>
          <a:p>
            <a:r>
              <a:rPr lang="en-US" dirty="0" smtClean="0"/>
              <a:t>In the same period, minority groups in the US were segregated and would not work in the service industry.</a:t>
            </a:r>
          </a:p>
          <a:p>
            <a:r>
              <a:rPr lang="en-US" dirty="0"/>
              <a:t>During the 1</a:t>
            </a:r>
            <a:r>
              <a:rPr lang="en-US" baseline="30000" dirty="0"/>
              <a:t>st</a:t>
            </a:r>
            <a:r>
              <a:rPr lang="en-US" dirty="0"/>
              <a:t> world war, women gained skills as men had gone to war and this opened opportunities for them after the war.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63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76400"/>
            <a:ext cx="6934200" cy="4495799"/>
          </a:xfrm>
        </p:spPr>
        <p:txBody>
          <a:bodyPr>
            <a:normAutofit/>
          </a:bodyPr>
          <a:lstStyle/>
          <a:p>
            <a:r>
              <a:rPr lang="en-US" dirty="0" smtClean="0"/>
              <a:t>The flapper era of 1920s created possibilities as women were seen as strong and capable.</a:t>
            </a:r>
          </a:p>
          <a:p>
            <a:r>
              <a:rPr lang="en-US" dirty="0"/>
              <a:t>The Women's Bureau of the Department of Labor was formed in 1920 to </a:t>
            </a:r>
            <a:r>
              <a:rPr lang="en-US" dirty="0" smtClean="0"/>
              <a:t>protect women at workplace and promote gender equality in regards to job opportunities. </a:t>
            </a:r>
          </a:p>
          <a:p>
            <a:r>
              <a:rPr lang="en-US" dirty="0"/>
              <a:t>The National Council of Negro Women was founded in 1935 to lobby Congress against racism, sexism and job </a:t>
            </a:r>
            <a:r>
              <a:rPr lang="en-US" dirty="0" smtClean="0"/>
              <a:t>discrimination.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33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371600"/>
            <a:ext cx="7162800" cy="4724400"/>
          </a:xfrm>
        </p:spPr>
        <p:txBody>
          <a:bodyPr>
            <a:normAutofit/>
          </a:bodyPr>
          <a:lstStyle/>
          <a:p>
            <a:r>
              <a:rPr lang="en-US" dirty="0" smtClean="0"/>
              <a:t>After the 2rd world war, women returned in great numbers and occupied jobs opportunities left by servicemen.</a:t>
            </a:r>
          </a:p>
          <a:p>
            <a:r>
              <a:rPr lang="en-US" dirty="0" smtClean="0"/>
              <a:t>They would work in the management positions in industries and even flew aircraft.</a:t>
            </a:r>
          </a:p>
          <a:p>
            <a:r>
              <a:rPr lang="en-US" dirty="0" smtClean="0"/>
              <a:t>Despite women losing jobs, they would now with their lobby groups demand more job opportunities in the corporate world in the US. </a:t>
            </a:r>
          </a:p>
          <a:p>
            <a:r>
              <a:rPr lang="en-US" dirty="0"/>
              <a:t>President Harry Truman integrated the U.S. military in </a:t>
            </a:r>
            <a:r>
              <a:rPr lang="en-US" dirty="0" smtClean="0"/>
              <a:t>1948</a:t>
            </a:r>
            <a:r>
              <a:rPr lang="en-US" dirty="0"/>
              <a:t> </a:t>
            </a:r>
            <a:r>
              <a:rPr lang="en-US" dirty="0" smtClean="0"/>
              <a:t>which led to </a:t>
            </a:r>
            <a:r>
              <a:rPr lang="en-US" dirty="0"/>
              <a:t>mass change in the </a:t>
            </a:r>
            <a:r>
              <a:rPr lang="en-US" dirty="0" smtClean="0"/>
              <a:t>workplace.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36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990600"/>
            <a:ext cx="7162800" cy="5105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President John Kennedy in 1961 established the Commission on the Status of women to improve hiring practices and maternity </a:t>
            </a:r>
            <a:r>
              <a:rPr lang="en-US" dirty="0" smtClean="0"/>
              <a:t>leave</a:t>
            </a:r>
            <a:r>
              <a:rPr lang="en-US" dirty="0"/>
              <a:t> </a:t>
            </a:r>
            <a:r>
              <a:rPr lang="en-US" dirty="0" smtClean="0"/>
              <a:t>for all women workers. </a:t>
            </a:r>
          </a:p>
          <a:p>
            <a:r>
              <a:rPr lang="en-US" dirty="0"/>
              <a:t>The Equal Pay Act </a:t>
            </a:r>
            <a:r>
              <a:rPr lang="en-US" dirty="0" smtClean="0"/>
              <a:t>passed in 1963 which made it illegal to pay women wages less than men by all workers. </a:t>
            </a:r>
          </a:p>
          <a:p>
            <a:r>
              <a:rPr lang="en-US" dirty="0"/>
              <a:t>The 1964 Civil Rights Act was signed by President Lyndon </a:t>
            </a:r>
            <a:r>
              <a:rPr lang="en-US" dirty="0" smtClean="0"/>
              <a:t>Johnson abolishing any form of discrimination at workplace based on race and color. </a:t>
            </a:r>
          </a:p>
          <a:p>
            <a:r>
              <a:rPr lang="en-US" dirty="0"/>
              <a:t>Affirmative-action </a:t>
            </a:r>
            <a:r>
              <a:rPr lang="en-US" dirty="0" smtClean="0"/>
              <a:t>legislation was designed </a:t>
            </a:r>
            <a:r>
              <a:rPr lang="en-US" dirty="0"/>
              <a:t>to level the </a:t>
            </a:r>
            <a:r>
              <a:rPr lang="en-US" dirty="0" smtClean="0"/>
              <a:t>employment opportunities for all races in the US. </a:t>
            </a:r>
          </a:p>
        </p:txBody>
      </p:sp>
    </p:spTree>
    <p:extLst>
      <p:ext uri="{BB962C8B-B14F-4D97-AF65-F5344CB8AC3E}">
        <p14:creationId xmlns:p14="http://schemas.microsoft.com/office/powerpoint/2010/main" val="66235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1" y="817583"/>
            <a:ext cx="7069668" cy="782618"/>
          </a:xfrm>
        </p:spPr>
        <p:txBody>
          <a:bodyPr>
            <a:normAutofit fontScale="90000"/>
          </a:bodyPr>
          <a:lstStyle/>
          <a:p>
            <a:r>
              <a:rPr lang="en-US" dirty="0"/>
              <a:t> </a:t>
            </a:r>
            <a:r>
              <a:rPr lang="en-US" dirty="0"/>
              <a:t>I</a:t>
            </a:r>
            <a:r>
              <a:rPr lang="en-US" dirty="0" smtClean="0"/>
              <a:t>mpact of Diversity Legislation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676400"/>
            <a:ext cx="6934200" cy="4495800"/>
          </a:xfrm>
        </p:spPr>
        <p:txBody>
          <a:bodyPr>
            <a:normAutofit/>
          </a:bodyPr>
          <a:lstStyle/>
          <a:p>
            <a:r>
              <a:rPr lang="en-US" dirty="0" smtClean="0"/>
              <a:t>It guarantees equal employment for both genders</a:t>
            </a:r>
          </a:p>
          <a:p>
            <a:r>
              <a:rPr lang="en-US" dirty="0" smtClean="0"/>
              <a:t>All races get employment opportunities unlike before.</a:t>
            </a:r>
          </a:p>
          <a:p>
            <a:r>
              <a:rPr lang="en-US" dirty="0" smtClean="0"/>
              <a:t>People with disabilities also get employment opportunities to showcase their abilities and what they can do in the corporate world. </a:t>
            </a:r>
          </a:p>
          <a:p>
            <a:r>
              <a:rPr lang="en-US" dirty="0" smtClean="0"/>
              <a:t>Women get management positions equally like their men counterparts with same qualifications.</a:t>
            </a:r>
          </a:p>
          <a:p>
            <a:r>
              <a:rPr lang="en-US" dirty="0" smtClean="0"/>
              <a:t>Everyone have opportunity to get employed despite their age as long as they can offer the service satisfactorily.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06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Kamande\Downloads\aada88ac-8387-407a-9ea3-9d7c320239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066800"/>
            <a:ext cx="6857999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6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Challenges Of Legislating Diversity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119257"/>
            <a:ext cx="6858000" cy="3603812"/>
          </a:xfrm>
        </p:spPr>
        <p:txBody>
          <a:bodyPr/>
          <a:lstStyle/>
          <a:p>
            <a:r>
              <a:rPr lang="en-US" dirty="0" smtClean="0"/>
              <a:t>Opposition from the majority groups like the whites opposing racial equality for the minority groups in US.</a:t>
            </a:r>
          </a:p>
          <a:p>
            <a:r>
              <a:rPr lang="en-US" dirty="0" smtClean="0"/>
              <a:t>Some companies still do not recognize and give women leadership positions despite the affirmative Action legislation. </a:t>
            </a:r>
          </a:p>
          <a:p>
            <a:r>
              <a:rPr lang="en-US" dirty="0" smtClean="0"/>
              <a:t>Companies still employing and preferring employing based on their color.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1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143000"/>
            <a:ext cx="6705600" cy="4580069"/>
          </a:xfrm>
        </p:spPr>
        <p:txBody>
          <a:bodyPr/>
          <a:lstStyle/>
          <a:p>
            <a:r>
              <a:rPr lang="en-US" dirty="0" smtClean="0"/>
              <a:t>Lack of equal employment opportunities for people with disabilities despite the </a:t>
            </a:r>
            <a:r>
              <a:rPr lang="en-US" dirty="0"/>
              <a:t>Americans with Disabilities Act (ADA)</a:t>
            </a:r>
            <a:r>
              <a:rPr lang="en-US" dirty="0" smtClean="0"/>
              <a:t> cover hence disability discrimination. </a:t>
            </a:r>
          </a:p>
          <a:p>
            <a:r>
              <a:rPr lang="en-US" dirty="0" smtClean="0"/>
              <a:t>Organizations being adamant in employing people above the age of 40 years despite </a:t>
            </a:r>
            <a:r>
              <a:rPr lang="en-US" dirty="0"/>
              <a:t>Age Discrimination in Employment Act (ADEA</a:t>
            </a:r>
            <a:r>
              <a:rPr lang="en-US" dirty="0" smtClean="0"/>
              <a:t>).</a:t>
            </a:r>
          </a:p>
          <a:p>
            <a:r>
              <a:rPr lang="en-US" dirty="0" smtClean="0"/>
              <a:t>The argument is that they are not as productive and innovative like those below that age.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64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Kamande\Downloads\totalEEOCCharges_tabl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47800"/>
            <a:ext cx="6470780" cy="4227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33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17582"/>
            <a:ext cx="7543799" cy="1202485"/>
          </a:xfrm>
        </p:spPr>
        <p:txBody>
          <a:bodyPr>
            <a:normAutofit fontScale="90000"/>
          </a:bodyPr>
          <a:lstStyle/>
          <a:p>
            <a:r>
              <a:rPr lang="en-US" dirty="0"/>
              <a:t> </a:t>
            </a:r>
            <a:r>
              <a:rPr lang="en-US" dirty="0" smtClean="0"/>
              <a:t>Compare Historical Legislation Of Diverse Populations To More Recent Diversity Legislation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590799"/>
            <a:ext cx="7086600" cy="3505201"/>
          </a:xfrm>
        </p:spPr>
        <p:txBody>
          <a:bodyPr/>
          <a:lstStyle/>
          <a:p>
            <a:r>
              <a:rPr lang="en-US" dirty="0" smtClean="0"/>
              <a:t>The Civil Rights Act that included Title VII created freedom and rights for all the races especially blacks and whites.</a:t>
            </a:r>
          </a:p>
          <a:p>
            <a:r>
              <a:rPr lang="en-US" dirty="0" smtClean="0"/>
              <a:t>It was meant to deal with racial discrimination especially on job and employment opportunities which had not succeeded in other legislations.</a:t>
            </a:r>
          </a:p>
          <a:p>
            <a:r>
              <a:rPr lang="en-US" dirty="0" smtClean="0"/>
              <a:t>Title VII banned all kinds of discrimination of employees by private companies.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6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447800"/>
            <a:ext cx="6196405" cy="4275269"/>
          </a:xfrm>
        </p:spPr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basic tenants of affirmative action were upheld in 2003 by the U.S. Supreme Court in a University of Michigan case in which the justices ruled there is a "compelling" reason to maintain diversity in </a:t>
            </a:r>
            <a:r>
              <a:rPr lang="en-US" dirty="0" smtClean="0"/>
              <a:t>society. </a:t>
            </a:r>
          </a:p>
          <a:p>
            <a:r>
              <a:rPr lang="en-US" dirty="0"/>
              <a:t>Census figures show that women made up nearly 47 percent of the civilian workforce in 2013—compared with about 29 percent in 1967, when Title VII was still </a:t>
            </a:r>
            <a:r>
              <a:rPr lang="en-US" dirty="0" smtClean="0"/>
              <a:t>new (</a:t>
            </a:r>
            <a:r>
              <a:rPr lang="en-US" dirty="0" err="1" smtClean="0"/>
              <a:t>Beachum</a:t>
            </a:r>
            <a:r>
              <a:rPr lang="en-US" dirty="0" smtClean="0"/>
              <a:t>, 2020</a:t>
            </a:r>
            <a:r>
              <a:rPr lang="en-US" dirty="0"/>
              <a:t>)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05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119257"/>
            <a:ext cx="7010400" cy="3603812"/>
          </a:xfrm>
        </p:spPr>
        <p:txBody>
          <a:bodyPr>
            <a:normAutofit/>
          </a:bodyPr>
          <a:lstStyle/>
          <a:p>
            <a:r>
              <a:rPr lang="en-US" dirty="0" err="1"/>
              <a:t>Beachum</a:t>
            </a:r>
            <a:r>
              <a:rPr lang="en-US" dirty="0"/>
              <a:t>, F. (2020). Diversity and Multiculturalism. In </a:t>
            </a:r>
            <a:r>
              <a:rPr lang="en-US" i="1" dirty="0"/>
              <a:t>Oxford Research Encyclopedia of Education</a:t>
            </a:r>
            <a:r>
              <a:rPr lang="en-US" dirty="0" smtClean="0"/>
              <a:t>.</a:t>
            </a:r>
            <a:endParaRPr lang="en-US" dirty="0" smtClean="0">
              <a:hlinkClick r:id="rId2"/>
            </a:endParaRPr>
          </a:p>
          <a:p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bizfluent.com/about-5463620-history-diversity-workplace.html</a:t>
            </a:r>
            <a:endParaRPr lang="en-US" dirty="0" smtClean="0"/>
          </a:p>
          <a:p>
            <a:r>
              <a:rPr lang="en-US" dirty="0">
                <a:hlinkClick r:id="rId3"/>
              </a:rPr>
              <a:t>https://opentextbc.ca/principlesofmanagementopenstax/chapter/challenges-of-diversity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7822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110</TotalTime>
  <Words>784</Words>
  <Application>Microsoft Office PowerPoint</Application>
  <PresentationFormat>On-screen Show (4:3)</PresentationFormat>
  <Paragraphs>60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Pushpin</vt:lpstr>
      <vt:lpstr>History Of Diversity-based Legislation</vt:lpstr>
      <vt:lpstr>Introduction </vt:lpstr>
      <vt:lpstr>PowerPoint Presentation</vt:lpstr>
      <vt:lpstr>History of Diversity-based Legislation </vt:lpstr>
      <vt:lpstr>    </vt:lpstr>
      <vt:lpstr>      </vt:lpstr>
      <vt:lpstr>           </vt:lpstr>
      <vt:lpstr>           </vt:lpstr>
      <vt:lpstr> Impact of Diversity Legislation</vt:lpstr>
      <vt:lpstr>PowerPoint Presentation</vt:lpstr>
      <vt:lpstr>Challenges Of Legislating Diversity</vt:lpstr>
      <vt:lpstr>                </vt:lpstr>
      <vt:lpstr>PowerPoint Presentation</vt:lpstr>
      <vt:lpstr> Compare Historical Legislation Of Diverse Populations To More Recent Diversity Legislation</vt:lpstr>
      <vt:lpstr>      </vt:lpstr>
      <vt:lpstr>References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 Of Diversity-based Legislation</dc:title>
  <dc:creator>Kamande</dc:creator>
  <cp:lastModifiedBy>Kamande</cp:lastModifiedBy>
  <cp:revision>14</cp:revision>
  <dcterms:created xsi:type="dcterms:W3CDTF">2020-08-11T15:18:59Z</dcterms:created>
  <dcterms:modified xsi:type="dcterms:W3CDTF">2020-08-11T17:09:09Z</dcterms:modified>
</cp:coreProperties>
</file>